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1"/>
  </p:notesMasterIdLst>
  <p:handoutMasterIdLst>
    <p:handoutMasterId r:id="rId22"/>
  </p:handoutMasterIdLst>
  <p:sldIdLst>
    <p:sldId id="256" r:id="rId2"/>
    <p:sldId id="257" r:id="rId3"/>
    <p:sldId id="276" r:id="rId4"/>
    <p:sldId id="259" r:id="rId5"/>
    <p:sldId id="260" r:id="rId6"/>
    <p:sldId id="261" r:id="rId7"/>
    <p:sldId id="267" r:id="rId8"/>
    <p:sldId id="262" r:id="rId9"/>
    <p:sldId id="263" r:id="rId10"/>
    <p:sldId id="265" r:id="rId11"/>
    <p:sldId id="266" r:id="rId12"/>
    <p:sldId id="268" r:id="rId13"/>
    <p:sldId id="269" r:id="rId14"/>
    <p:sldId id="270" r:id="rId15"/>
    <p:sldId id="271" r:id="rId16"/>
    <p:sldId id="272" r:id="rId17"/>
    <p:sldId id="273" r:id="rId18"/>
    <p:sldId id="274" r:id="rId19"/>
    <p:sldId id="275" r:id="rId20"/>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32" d="100"/>
          <a:sy n="132" d="100"/>
        </p:scale>
        <p:origin x="-128" y="-5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86" tIns="46242" rIns="92486" bIns="46242"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86" tIns="46242" rIns="92486" bIns="46242" rtlCol="0"/>
          <a:lstStyle>
            <a:lvl1pPr algn="r">
              <a:defRPr sz="1200"/>
            </a:lvl1pPr>
          </a:lstStyle>
          <a:p>
            <a:fld id="{72A47AE9-D305-4039-B9C6-04F2E0DB6BC5}" type="datetimeFigureOut">
              <a:rPr lang="en-US" smtClean="0"/>
              <a:t>2/1/17</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86" tIns="46242" rIns="92486" bIns="46242"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86" tIns="46242" rIns="92486" bIns="46242" rtlCol="0" anchor="b"/>
          <a:lstStyle>
            <a:lvl1pPr algn="r">
              <a:defRPr sz="1200"/>
            </a:lvl1pPr>
          </a:lstStyle>
          <a:p>
            <a:fld id="{E5F181F8-B278-40AB-AFAF-A6B9BFF38EB0}" type="slidenum">
              <a:rPr lang="en-US" smtClean="0"/>
              <a:t>‹#›</a:t>
            </a:fld>
            <a:endParaRPr lang="en-US"/>
          </a:p>
        </p:txBody>
      </p:sp>
    </p:spTree>
    <p:extLst>
      <p:ext uri="{BB962C8B-B14F-4D97-AF65-F5344CB8AC3E}">
        <p14:creationId xmlns:p14="http://schemas.microsoft.com/office/powerpoint/2010/main" val="139020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86" tIns="46242" rIns="92486" bIns="46242"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86" tIns="46242" rIns="92486" bIns="46242" rtlCol="0"/>
          <a:lstStyle>
            <a:lvl1pPr algn="r">
              <a:defRPr sz="1200"/>
            </a:lvl1pPr>
          </a:lstStyle>
          <a:p>
            <a:fld id="{33258F81-AFF7-498B-A353-C030AF761BF3}" type="datetimeFigureOut">
              <a:rPr lang="en-US" smtClean="0"/>
              <a:t>2/1/17</a:t>
            </a:fld>
            <a:endParaRPr lang="en-US"/>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2486" tIns="46242" rIns="92486" bIns="46242"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86" tIns="46242" rIns="92486" bIns="4624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86" tIns="46242" rIns="92486" bIns="46242"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86" tIns="46242" rIns="92486" bIns="46242" rtlCol="0" anchor="b"/>
          <a:lstStyle>
            <a:lvl1pPr algn="r">
              <a:defRPr sz="1200"/>
            </a:lvl1pPr>
          </a:lstStyle>
          <a:p>
            <a:fld id="{1A85688B-A121-4176-9279-7749DC7B3F2A}" type="slidenum">
              <a:rPr lang="en-US" smtClean="0"/>
              <a:t>‹#›</a:t>
            </a:fld>
            <a:endParaRPr lang="en-US"/>
          </a:p>
        </p:txBody>
      </p:sp>
    </p:spTree>
    <p:extLst>
      <p:ext uri="{BB962C8B-B14F-4D97-AF65-F5344CB8AC3E}">
        <p14:creationId xmlns:p14="http://schemas.microsoft.com/office/powerpoint/2010/main" val="115041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85688B-A121-4176-9279-7749DC7B3F2A}" type="slidenum">
              <a:rPr lang="en-US" smtClean="0"/>
              <a:t>9</a:t>
            </a:fld>
            <a:endParaRPr lang="en-US"/>
          </a:p>
        </p:txBody>
      </p:sp>
    </p:spTree>
    <p:extLst>
      <p:ext uri="{BB962C8B-B14F-4D97-AF65-F5344CB8AC3E}">
        <p14:creationId xmlns:p14="http://schemas.microsoft.com/office/powerpoint/2010/main" val="3307083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3832F9D-DAFC-4BF0-B945-B96D744C3EFB}" type="datetimeFigureOut">
              <a:rPr lang="en-US" smtClean="0"/>
              <a:t>2/1/17</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5F5667B4-83B0-4F2A-B911-C5BDAC58A7CF}"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0751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832F9D-DAFC-4BF0-B945-B96D744C3EFB}" type="datetimeFigureOut">
              <a:rPr lang="en-US" smtClean="0"/>
              <a:t>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5667B4-83B0-4F2A-B911-C5BDAC58A7CF}" type="slidenum">
              <a:rPr lang="en-US" smtClean="0"/>
              <a:t>‹#›</a:t>
            </a:fld>
            <a:endParaRPr lang="en-US"/>
          </a:p>
        </p:txBody>
      </p:sp>
    </p:spTree>
    <p:extLst>
      <p:ext uri="{BB962C8B-B14F-4D97-AF65-F5344CB8AC3E}">
        <p14:creationId xmlns:p14="http://schemas.microsoft.com/office/powerpoint/2010/main" val="3517308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832F9D-DAFC-4BF0-B945-B96D744C3EFB}" type="datetimeFigureOut">
              <a:rPr lang="en-US" smtClean="0"/>
              <a:t>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667B4-83B0-4F2A-B911-C5BDAC58A7CF}"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0377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832F9D-DAFC-4BF0-B945-B96D744C3EFB}" type="datetimeFigureOut">
              <a:rPr lang="en-US" smtClean="0"/>
              <a:t>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667B4-83B0-4F2A-B911-C5BDAC58A7CF}"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5497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832F9D-DAFC-4BF0-B945-B96D744C3EFB}" type="datetimeFigureOut">
              <a:rPr lang="en-US" smtClean="0"/>
              <a:t>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667B4-83B0-4F2A-B911-C5BDAC58A7CF}" type="slidenum">
              <a:rPr lang="en-US" smtClean="0"/>
              <a:t>‹#›</a:t>
            </a:fld>
            <a:endParaRPr lang="en-US"/>
          </a:p>
        </p:txBody>
      </p:sp>
    </p:spTree>
    <p:extLst>
      <p:ext uri="{BB962C8B-B14F-4D97-AF65-F5344CB8AC3E}">
        <p14:creationId xmlns:p14="http://schemas.microsoft.com/office/powerpoint/2010/main" val="1608806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832F9D-DAFC-4BF0-B945-B96D744C3EFB}" type="datetimeFigureOut">
              <a:rPr lang="en-US" smtClean="0"/>
              <a:t>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667B4-83B0-4F2A-B911-C5BDAC58A7CF}"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2992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832F9D-DAFC-4BF0-B945-B96D744C3EFB}" type="datetimeFigureOut">
              <a:rPr lang="en-US" smtClean="0"/>
              <a:t>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667B4-83B0-4F2A-B911-C5BDAC58A7CF}"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820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832F9D-DAFC-4BF0-B945-B96D744C3EFB}" type="datetimeFigureOut">
              <a:rPr lang="en-US" smtClean="0"/>
              <a:t>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667B4-83B0-4F2A-B911-C5BDAC58A7C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13561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832F9D-DAFC-4BF0-B945-B96D744C3EFB}" type="datetimeFigureOut">
              <a:rPr lang="en-US" smtClean="0"/>
              <a:t>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667B4-83B0-4F2A-B911-C5BDAC58A7CF}"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1776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832F9D-DAFC-4BF0-B945-B96D744C3EFB}" type="datetimeFigureOut">
              <a:rPr lang="en-US" smtClean="0"/>
              <a:t>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667B4-83B0-4F2A-B911-C5BDAC58A7CF}" type="slidenum">
              <a:rPr lang="en-US" smtClean="0"/>
              <a:t>‹#›</a:t>
            </a:fld>
            <a:endParaRPr lang="en-US"/>
          </a:p>
        </p:txBody>
      </p:sp>
    </p:spTree>
    <p:extLst>
      <p:ext uri="{BB962C8B-B14F-4D97-AF65-F5344CB8AC3E}">
        <p14:creationId xmlns:p14="http://schemas.microsoft.com/office/powerpoint/2010/main" val="3377211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832F9D-DAFC-4BF0-B945-B96D744C3EFB}" type="datetimeFigureOut">
              <a:rPr lang="en-US" smtClean="0"/>
              <a:t>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667B4-83B0-4F2A-B911-C5BDAC58A7CF}"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7664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3832F9D-DAFC-4BF0-B945-B96D744C3EFB}" type="datetimeFigureOut">
              <a:rPr lang="en-US" smtClean="0"/>
              <a:t>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5667B4-83B0-4F2A-B911-C5BDAC58A7CF}" type="slidenum">
              <a:rPr lang="en-US" smtClean="0"/>
              <a:t>‹#›</a:t>
            </a:fld>
            <a:endParaRPr lang="en-US"/>
          </a:p>
        </p:txBody>
      </p:sp>
    </p:spTree>
    <p:extLst>
      <p:ext uri="{BB962C8B-B14F-4D97-AF65-F5344CB8AC3E}">
        <p14:creationId xmlns:p14="http://schemas.microsoft.com/office/powerpoint/2010/main" val="107518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3832F9D-DAFC-4BF0-B945-B96D744C3EFB}" type="datetimeFigureOut">
              <a:rPr lang="en-US" smtClean="0"/>
              <a:t>2/1/17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5667B4-83B0-4F2A-B911-C5BDAC58A7CF}"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351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3832F9D-DAFC-4BF0-B945-B96D744C3EFB}" type="datetimeFigureOut">
              <a:rPr lang="en-US" smtClean="0"/>
              <a:t>2/1/17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5667B4-83B0-4F2A-B911-C5BDAC58A7C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0060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832F9D-DAFC-4BF0-B945-B96D744C3EFB}" type="datetimeFigureOut">
              <a:rPr lang="en-US" smtClean="0"/>
              <a:t>2/1/17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5667B4-83B0-4F2A-B911-C5BDAC58A7CF}" type="slidenum">
              <a:rPr lang="en-US" smtClean="0"/>
              <a:t>‹#›</a:t>
            </a:fld>
            <a:endParaRPr lang="en-US"/>
          </a:p>
        </p:txBody>
      </p:sp>
    </p:spTree>
    <p:extLst>
      <p:ext uri="{BB962C8B-B14F-4D97-AF65-F5344CB8AC3E}">
        <p14:creationId xmlns:p14="http://schemas.microsoft.com/office/powerpoint/2010/main" val="2869608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832F9D-DAFC-4BF0-B945-B96D744C3EFB}" type="datetimeFigureOut">
              <a:rPr lang="en-US" smtClean="0"/>
              <a:t>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5667B4-83B0-4F2A-B911-C5BDAC58A7CF}"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9333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832F9D-DAFC-4BF0-B945-B96D744C3EFB}" type="datetimeFigureOut">
              <a:rPr lang="en-US" smtClean="0"/>
              <a:t>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5667B4-83B0-4F2A-B911-C5BDAC58A7CF}" type="slidenum">
              <a:rPr lang="en-US" smtClean="0"/>
              <a:t>‹#›</a:t>
            </a:fld>
            <a:endParaRPr lang="en-US"/>
          </a:p>
        </p:txBody>
      </p:sp>
    </p:spTree>
    <p:extLst>
      <p:ext uri="{BB962C8B-B14F-4D97-AF65-F5344CB8AC3E}">
        <p14:creationId xmlns:p14="http://schemas.microsoft.com/office/powerpoint/2010/main" val="1913121959"/>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3832F9D-DAFC-4BF0-B945-B96D744C3EFB}" type="datetimeFigureOut">
              <a:rPr lang="en-US" smtClean="0"/>
              <a:t>2/1/17</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F5667B4-83B0-4F2A-B911-C5BDAC58A7CF}" type="slidenum">
              <a:rPr lang="en-US" smtClean="0"/>
              <a:t>‹#›</a:t>
            </a:fld>
            <a:endParaRPr lang="en-US"/>
          </a:p>
        </p:txBody>
      </p:sp>
    </p:spTree>
    <p:extLst>
      <p:ext uri="{BB962C8B-B14F-4D97-AF65-F5344CB8AC3E}">
        <p14:creationId xmlns:p14="http://schemas.microsoft.com/office/powerpoint/2010/main" val="254483783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 Id="rId3"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 Id="rId3"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Introducing Employee Online</a:t>
            </a:r>
            <a:endParaRPr lang="en-US" dirty="0"/>
          </a:p>
        </p:txBody>
      </p:sp>
      <p:sp>
        <p:nvSpPr>
          <p:cNvPr id="3" name="Subtitle 2"/>
          <p:cNvSpPr>
            <a:spLocks noGrp="1"/>
          </p:cNvSpPr>
          <p:nvPr>
            <p:ph type="subTitle" idx="1"/>
          </p:nvPr>
        </p:nvSpPr>
        <p:spPr/>
        <p:txBody>
          <a:bodyPr/>
          <a:lstStyle/>
          <a:p>
            <a:r>
              <a:rPr lang="en-US" dirty="0" smtClean="0"/>
              <a:t>By the Auditor-Controllers Office</a:t>
            </a:r>
            <a:endParaRPr lang="en-US" dirty="0"/>
          </a:p>
        </p:txBody>
      </p:sp>
    </p:spTree>
    <p:extLst>
      <p:ext uri="{BB962C8B-B14F-4D97-AF65-F5344CB8AC3E}">
        <p14:creationId xmlns:p14="http://schemas.microsoft.com/office/powerpoint/2010/main" val="33363338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0080" y="795528"/>
            <a:ext cx="10744200" cy="1323439"/>
          </a:xfrm>
          <a:prstGeom prst="rect">
            <a:avLst/>
          </a:prstGeom>
          <a:noFill/>
        </p:spPr>
        <p:txBody>
          <a:bodyPr wrap="square" rtlCol="0">
            <a:spAutoFit/>
          </a:bodyPr>
          <a:lstStyle/>
          <a:p>
            <a:pPr algn="ctr"/>
            <a:r>
              <a:rPr lang="en-US" sz="4400" dirty="0" smtClean="0">
                <a:solidFill>
                  <a:srgbClr val="0070C0"/>
                </a:solidFill>
              </a:rPr>
              <a:t>Pay Information</a:t>
            </a:r>
          </a:p>
          <a:p>
            <a:pPr algn="ctr"/>
            <a:r>
              <a:rPr lang="en-US" sz="3600" dirty="0" smtClean="0"/>
              <a:t>Leave tracking</a:t>
            </a:r>
            <a:endParaRPr lang="en-US" sz="3600" dirty="0"/>
          </a:p>
        </p:txBody>
      </p:sp>
      <p:sp>
        <p:nvSpPr>
          <p:cNvPr id="4" name="TextBox 3"/>
          <p:cNvSpPr txBox="1"/>
          <p:nvPr/>
        </p:nvSpPr>
        <p:spPr>
          <a:xfrm>
            <a:off x="877824" y="2194560"/>
            <a:ext cx="10506456" cy="70788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000" b="1" dirty="0" smtClean="0"/>
              <a:t>On this link you can select a leave type such as vacation or sick then select the years of detail for the balance requested and you can review your accruals.</a:t>
            </a:r>
            <a:endParaRPr lang="en-US" sz="2000" b="1" dirty="0"/>
          </a:p>
        </p:txBody>
      </p:sp>
      <p:pic>
        <p:nvPicPr>
          <p:cNvPr id="6" name="Picture 5"/>
          <p:cNvPicPr>
            <a:picLocks noChangeAspect="1"/>
          </p:cNvPicPr>
          <p:nvPr/>
        </p:nvPicPr>
        <p:blipFill>
          <a:blip r:embed="rId2"/>
          <a:stretch>
            <a:fillRect/>
          </a:stretch>
        </p:blipFill>
        <p:spPr>
          <a:xfrm>
            <a:off x="1040479" y="3372046"/>
            <a:ext cx="9943402" cy="2235315"/>
          </a:xfrm>
          <a:prstGeom prst="rect">
            <a:avLst/>
          </a:prstGeom>
        </p:spPr>
      </p:pic>
    </p:spTree>
    <p:extLst>
      <p:ext uri="{BB962C8B-B14F-4D97-AF65-F5344CB8AC3E}">
        <p14:creationId xmlns:p14="http://schemas.microsoft.com/office/powerpoint/2010/main" val="156701134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87250" y="960120"/>
            <a:ext cx="10514734" cy="892552"/>
          </a:xfrm>
          <a:prstGeom prst="rect">
            <a:avLst/>
          </a:prstGeom>
        </p:spPr>
        <p:txBody>
          <a:bodyPr wrap="square">
            <a:spAutoFit/>
          </a:bodyPr>
          <a:lstStyle/>
          <a:p>
            <a:pPr algn="ctr"/>
            <a:r>
              <a:rPr lang="en-US" sz="3200" dirty="0">
                <a:solidFill>
                  <a:srgbClr val="0070C0"/>
                </a:solidFill>
              </a:rPr>
              <a:t>Pay </a:t>
            </a:r>
            <a:r>
              <a:rPr lang="en-US" sz="3200" dirty="0" smtClean="0">
                <a:solidFill>
                  <a:srgbClr val="0070C0"/>
                </a:solidFill>
              </a:rPr>
              <a:t>Information</a:t>
            </a:r>
          </a:p>
          <a:p>
            <a:pPr algn="ctr"/>
            <a:r>
              <a:rPr lang="en-US" sz="2000" b="1" dirty="0" smtClean="0"/>
              <a:t>Direct Deposit</a:t>
            </a:r>
            <a:endParaRPr lang="en-US" sz="2000" b="1" dirty="0"/>
          </a:p>
        </p:txBody>
      </p:sp>
      <p:sp>
        <p:nvSpPr>
          <p:cNvPr id="4" name="TextBox 3"/>
          <p:cNvSpPr txBox="1"/>
          <p:nvPr/>
        </p:nvSpPr>
        <p:spPr>
          <a:xfrm>
            <a:off x="1325880" y="2029968"/>
            <a:ext cx="9390888"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t>Add new banking information and Close your direct deposit here, click the Add or close buttons to make changes.</a:t>
            </a:r>
          </a:p>
        </p:txBody>
      </p:sp>
      <p:pic>
        <p:nvPicPr>
          <p:cNvPr id="7" name="Picture 6"/>
          <p:cNvPicPr>
            <a:picLocks noChangeAspect="1"/>
          </p:cNvPicPr>
          <p:nvPr/>
        </p:nvPicPr>
        <p:blipFill>
          <a:blip r:embed="rId2"/>
          <a:stretch>
            <a:fillRect/>
          </a:stretch>
        </p:blipFill>
        <p:spPr>
          <a:xfrm>
            <a:off x="944602" y="3092385"/>
            <a:ext cx="10357382" cy="2502029"/>
          </a:xfrm>
          <a:prstGeom prst="rect">
            <a:avLst/>
          </a:prstGeom>
        </p:spPr>
      </p:pic>
    </p:spTree>
    <p:extLst>
      <p:ext uri="{BB962C8B-B14F-4D97-AF65-F5344CB8AC3E}">
        <p14:creationId xmlns:p14="http://schemas.microsoft.com/office/powerpoint/2010/main" val="383045494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23686" y="905256"/>
            <a:ext cx="9148006" cy="892552"/>
          </a:xfrm>
          <a:prstGeom prst="rect">
            <a:avLst/>
          </a:prstGeom>
        </p:spPr>
        <p:txBody>
          <a:bodyPr wrap="square">
            <a:spAutoFit/>
          </a:bodyPr>
          <a:lstStyle/>
          <a:p>
            <a:pPr algn="ctr"/>
            <a:r>
              <a:rPr lang="en-US" sz="3200" dirty="0">
                <a:solidFill>
                  <a:srgbClr val="0070C0"/>
                </a:solidFill>
              </a:rPr>
              <a:t>Pay Information</a:t>
            </a:r>
          </a:p>
          <a:p>
            <a:pPr algn="ctr"/>
            <a:r>
              <a:rPr lang="en-US" sz="2000" b="1" dirty="0" smtClean="0"/>
              <a:t>What If Calculator</a:t>
            </a:r>
            <a:endParaRPr lang="en-US" sz="2000" b="1" dirty="0"/>
          </a:p>
        </p:txBody>
      </p:sp>
      <p:sp>
        <p:nvSpPr>
          <p:cNvPr id="4" name="TextBox 3"/>
          <p:cNvSpPr txBox="1"/>
          <p:nvPr/>
        </p:nvSpPr>
        <p:spPr>
          <a:xfrm>
            <a:off x="1069848" y="2103120"/>
            <a:ext cx="2770632" cy="3416320"/>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b="1" dirty="0">
                <a:solidFill>
                  <a:schemeClr val="dk1"/>
                </a:solidFill>
              </a:rPr>
              <a:t>Ever wonder what would happen if you changed your dependents or added more to your deferred comp? </a:t>
            </a:r>
            <a:endParaRPr lang="en-US" b="1" dirty="0" smtClean="0">
              <a:solidFill>
                <a:schemeClr val="dk1"/>
              </a:solidFill>
            </a:endParaRPr>
          </a:p>
          <a:p>
            <a:pPr algn="ctr"/>
            <a:r>
              <a:rPr lang="en-US" b="1" dirty="0" smtClean="0"/>
              <a:t>You can </a:t>
            </a:r>
            <a:r>
              <a:rPr lang="en-US" b="1" dirty="0" smtClean="0">
                <a:solidFill>
                  <a:schemeClr val="dk1"/>
                </a:solidFill>
              </a:rPr>
              <a:t>find </a:t>
            </a:r>
            <a:r>
              <a:rPr lang="en-US" b="1" dirty="0">
                <a:solidFill>
                  <a:schemeClr val="dk1"/>
                </a:solidFill>
              </a:rPr>
              <a:t>out with the What If </a:t>
            </a:r>
            <a:r>
              <a:rPr lang="en-US" b="1" dirty="0" smtClean="0">
                <a:solidFill>
                  <a:schemeClr val="dk1"/>
                </a:solidFill>
              </a:rPr>
              <a:t>Calculator.</a:t>
            </a:r>
          </a:p>
          <a:p>
            <a:pPr algn="ctr"/>
            <a:r>
              <a:rPr lang="en-US" b="1" dirty="0" smtClean="0"/>
              <a:t>Create a Baseline then on the right enter your what if changes and it will give you an estimate of your net pay.</a:t>
            </a:r>
            <a:endParaRPr lang="en-US" b="1" dirty="0">
              <a:solidFill>
                <a:schemeClr val="dk1"/>
              </a:solidFill>
            </a:endParaRPr>
          </a:p>
        </p:txBody>
      </p:sp>
      <p:pic>
        <p:nvPicPr>
          <p:cNvPr id="5" name="Picture 4"/>
          <p:cNvPicPr>
            <a:picLocks noChangeAspect="1"/>
          </p:cNvPicPr>
          <p:nvPr/>
        </p:nvPicPr>
        <p:blipFill>
          <a:blip r:embed="rId2"/>
          <a:stretch>
            <a:fillRect/>
          </a:stretch>
        </p:blipFill>
        <p:spPr>
          <a:xfrm>
            <a:off x="3916423" y="2231136"/>
            <a:ext cx="7062978" cy="3288304"/>
          </a:xfrm>
          <a:prstGeom prst="rect">
            <a:avLst/>
          </a:prstGeom>
        </p:spPr>
      </p:pic>
    </p:spTree>
    <p:extLst>
      <p:ext uri="{BB962C8B-B14F-4D97-AF65-F5344CB8AC3E}">
        <p14:creationId xmlns:p14="http://schemas.microsoft.com/office/powerpoint/2010/main" val="4017681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30121" y="3216707"/>
            <a:ext cx="6767959" cy="2552388"/>
          </a:xfrm>
          <a:prstGeom prst="rect">
            <a:avLst/>
          </a:prstGeom>
        </p:spPr>
      </p:pic>
      <p:pic>
        <p:nvPicPr>
          <p:cNvPr id="4" name="Picture 3"/>
          <p:cNvPicPr>
            <a:picLocks noChangeAspect="1"/>
          </p:cNvPicPr>
          <p:nvPr/>
        </p:nvPicPr>
        <p:blipFill>
          <a:blip r:embed="rId3"/>
          <a:stretch>
            <a:fillRect/>
          </a:stretch>
        </p:blipFill>
        <p:spPr>
          <a:xfrm>
            <a:off x="5779008" y="1737360"/>
            <a:ext cx="5696712" cy="4196327"/>
          </a:xfrm>
          <a:prstGeom prst="rect">
            <a:avLst/>
          </a:prstGeom>
        </p:spPr>
      </p:pic>
      <p:sp>
        <p:nvSpPr>
          <p:cNvPr id="5" name="Rectangle 4"/>
          <p:cNvSpPr/>
          <p:nvPr/>
        </p:nvSpPr>
        <p:spPr>
          <a:xfrm>
            <a:off x="730121" y="603505"/>
            <a:ext cx="10818751" cy="1077218"/>
          </a:xfrm>
          <a:prstGeom prst="rect">
            <a:avLst/>
          </a:prstGeom>
        </p:spPr>
        <p:txBody>
          <a:bodyPr wrap="square">
            <a:spAutoFit/>
          </a:bodyPr>
          <a:lstStyle/>
          <a:p>
            <a:pPr algn="ctr"/>
            <a:r>
              <a:rPr lang="en-US" sz="2800" dirty="0">
                <a:solidFill>
                  <a:srgbClr val="0070C0"/>
                </a:solidFill>
              </a:rPr>
              <a:t>Pay Information</a:t>
            </a:r>
          </a:p>
          <a:p>
            <a:pPr algn="ctr"/>
            <a:r>
              <a:rPr lang="en-US" b="1" dirty="0" smtClean="0"/>
              <a:t>Check Stubs</a:t>
            </a:r>
          </a:p>
          <a:p>
            <a:pPr algn="ctr"/>
            <a:endParaRPr lang="en-US" b="1" dirty="0"/>
          </a:p>
        </p:txBody>
      </p:sp>
      <p:sp>
        <p:nvSpPr>
          <p:cNvPr id="6" name="TextBox 5"/>
          <p:cNvSpPr txBox="1"/>
          <p:nvPr/>
        </p:nvSpPr>
        <p:spPr>
          <a:xfrm>
            <a:off x="730121" y="1680723"/>
            <a:ext cx="4920871" cy="147732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b="1" dirty="0" smtClean="0"/>
              <a:t>Now as soon as payroll is run you can log in and get your check stub!  We have them starting from the end of April to current just select the one you want to print and click on the “Click here to print”</a:t>
            </a:r>
            <a:endParaRPr lang="en-US" b="1" dirty="0"/>
          </a:p>
        </p:txBody>
      </p:sp>
    </p:spTree>
    <p:extLst>
      <p:ext uri="{BB962C8B-B14F-4D97-AF65-F5344CB8AC3E}">
        <p14:creationId xmlns:p14="http://schemas.microsoft.com/office/powerpoint/2010/main" val="62140974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8408" y="832104"/>
            <a:ext cx="10396728" cy="954107"/>
          </a:xfrm>
          <a:prstGeom prst="rect">
            <a:avLst/>
          </a:prstGeom>
          <a:noFill/>
        </p:spPr>
        <p:txBody>
          <a:bodyPr wrap="square" rtlCol="0">
            <a:spAutoFit/>
          </a:bodyPr>
          <a:lstStyle/>
          <a:p>
            <a:pPr algn="ctr"/>
            <a:r>
              <a:rPr lang="en-US" sz="3200" dirty="0" smtClean="0">
                <a:solidFill>
                  <a:srgbClr val="0070C0"/>
                </a:solidFill>
              </a:rPr>
              <a:t>Pay Information</a:t>
            </a:r>
          </a:p>
          <a:p>
            <a:pPr algn="ctr"/>
            <a:r>
              <a:rPr lang="en-US" sz="2400" dirty="0" smtClean="0"/>
              <a:t>Tax Info</a:t>
            </a:r>
            <a:endParaRPr lang="en-US" sz="2400" dirty="0"/>
          </a:p>
        </p:txBody>
      </p:sp>
      <p:pic>
        <p:nvPicPr>
          <p:cNvPr id="5" name="Picture 4"/>
          <p:cNvPicPr>
            <a:picLocks noChangeAspect="1"/>
          </p:cNvPicPr>
          <p:nvPr/>
        </p:nvPicPr>
        <p:blipFill>
          <a:blip r:embed="rId2"/>
          <a:stretch>
            <a:fillRect/>
          </a:stretch>
        </p:blipFill>
        <p:spPr>
          <a:xfrm>
            <a:off x="5242327" y="1856233"/>
            <a:ext cx="5719027" cy="3374135"/>
          </a:xfrm>
          <a:prstGeom prst="rect">
            <a:avLst/>
          </a:prstGeom>
        </p:spPr>
      </p:pic>
      <p:sp>
        <p:nvSpPr>
          <p:cNvPr id="6" name="TextBox 5"/>
          <p:cNvSpPr txBox="1"/>
          <p:nvPr/>
        </p:nvSpPr>
        <p:spPr>
          <a:xfrm>
            <a:off x="978408" y="2249424"/>
            <a:ext cx="3721608" cy="230832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b="1" dirty="0" smtClean="0"/>
              <a:t>On the Tax Info screen you can:</a:t>
            </a:r>
          </a:p>
          <a:p>
            <a:endParaRPr lang="en-US" b="1" dirty="0" smtClean="0"/>
          </a:p>
          <a:p>
            <a:r>
              <a:rPr lang="en-US" b="1" dirty="0" smtClean="0"/>
              <a:t>Review your withholdings,</a:t>
            </a:r>
          </a:p>
          <a:p>
            <a:r>
              <a:rPr lang="en-US" b="1" dirty="0" smtClean="0"/>
              <a:t>Edit your withholdings, </a:t>
            </a:r>
          </a:p>
          <a:p>
            <a:r>
              <a:rPr lang="en-US" b="1" dirty="0" smtClean="0"/>
              <a:t>&amp;</a:t>
            </a:r>
          </a:p>
          <a:p>
            <a:r>
              <a:rPr lang="en-US" b="1" dirty="0" smtClean="0"/>
              <a:t>Link to the IRS to print a W-4 Form</a:t>
            </a:r>
          </a:p>
          <a:p>
            <a:endParaRPr lang="en-US" dirty="0"/>
          </a:p>
          <a:p>
            <a:pPr algn="ctr"/>
            <a:endParaRPr lang="en-US" b="1" i="1" dirty="0">
              <a:solidFill>
                <a:srgbClr val="FF0000"/>
              </a:solidFill>
            </a:endParaRPr>
          </a:p>
        </p:txBody>
      </p:sp>
      <p:sp>
        <p:nvSpPr>
          <p:cNvPr id="7" name="TextBox 6"/>
          <p:cNvSpPr txBox="1"/>
          <p:nvPr/>
        </p:nvSpPr>
        <p:spPr>
          <a:xfrm>
            <a:off x="1389888" y="5422392"/>
            <a:ext cx="8750808" cy="369332"/>
          </a:xfrm>
          <a:prstGeom prst="rect">
            <a:avLst/>
          </a:prstGeom>
          <a:noFill/>
        </p:spPr>
        <p:txBody>
          <a:bodyPr wrap="square" rtlCol="0">
            <a:spAutoFit/>
          </a:bodyPr>
          <a:lstStyle/>
          <a:p>
            <a:pPr algn="ctr"/>
            <a:r>
              <a:rPr lang="en-US" b="1" dirty="0" smtClean="0">
                <a:solidFill>
                  <a:srgbClr val="FF0000"/>
                </a:solidFill>
              </a:rPr>
              <a:t>You will no longer be required to submit a W-4 Form to change your taxes!</a:t>
            </a:r>
            <a:endParaRPr lang="en-US" b="1" dirty="0">
              <a:solidFill>
                <a:srgbClr val="FF0000"/>
              </a:solidFill>
            </a:endParaRPr>
          </a:p>
        </p:txBody>
      </p:sp>
    </p:spTree>
    <p:extLst>
      <p:ext uri="{BB962C8B-B14F-4D97-AF65-F5344CB8AC3E}">
        <p14:creationId xmlns:p14="http://schemas.microsoft.com/office/powerpoint/2010/main" val="88780733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29282" y="3590199"/>
            <a:ext cx="6462077" cy="2280249"/>
          </a:xfrm>
          <a:prstGeom prst="rect">
            <a:avLst/>
          </a:prstGeom>
        </p:spPr>
      </p:pic>
      <p:pic>
        <p:nvPicPr>
          <p:cNvPr id="3" name="Picture 2"/>
          <p:cNvPicPr>
            <a:picLocks noChangeAspect="1"/>
          </p:cNvPicPr>
          <p:nvPr/>
        </p:nvPicPr>
        <p:blipFill>
          <a:blip r:embed="rId3"/>
          <a:stretch>
            <a:fillRect/>
          </a:stretch>
        </p:blipFill>
        <p:spPr>
          <a:xfrm>
            <a:off x="7258076" y="2301853"/>
            <a:ext cx="4243178" cy="3568595"/>
          </a:xfrm>
          <a:prstGeom prst="rect">
            <a:avLst/>
          </a:prstGeom>
        </p:spPr>
      </p:pic>
      <p:sp>
        <p:nvSpPr>
          <p:cNvPr id="4" name="TextBox 3"/>
          <p:cNvSpPr txBox="1"/>
          <p:nvPr/>
        </p:nvSpPr>
        <p:spPr>
          <a:xfrm>
            <a:off x="722376" y="822960"/>
            <a:ext cx="10778878" cy="954107"/>
          </a:xfrm>
          <a:prstGeom prst="rect">
            <a:avLst/>
          </a:prstGeom>
          <a:noFill/>
        </p:spPr>
        <p:txBody>
          <a:bodyPr wrap="square" rtlCol="0">
            <a:spAutoFit/>
          </a:bodyPr>
          <a:lstStyle/>
          <a:p>
            <a:pPr algn="ctr"/>
            <a:r>
              <a:rPr lang="en-US" sz="3200" dirty="0" smtClean="0">
                <a:solidFill>
                  <a:srgbClr val="0070C0"/>
                </a:solidFill>
              </a:rPr>
              <a:t>Pay Information</a:t>
            </a:r>
          </a:p>
          <a:p>
            <a:pPr algn="ctr"/>
            <a:r>
              <a:rPr lang="en-US" sz="2400" dirty="0" smtClean="0"/>
              <a:t>W2 Info</a:t>
            </a:r>
            <a:endParaRPr lang="en-US" sz="2400" dirty="0"/>
          </a:p>
        </p:txBody>
      </p:sp>
      <p:sp>
        <p:nvSpPr>
          <p:cNvPr id="5" name="TextBox 4"/>
          <p:cNvSpPr txBox="1"/>
          <p:nvPr/>
        </p:nvSpPr>
        <p:spPr>
          <a:xfrm>
            <a:off x="1046986" y="2268408"/>
            <a:ext cx="6048758"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smtClean="0"/>
              <a:t>You can go online to print your W-2, simply click on the W2 info link and select the year you want to print and you will have your copy and will be ready to file your taxes.  This will be updated as soon as the Auditors Office is has them completed.</a:t>
            </a:r>
            <a:endParaRPr lang="en-US" dirty="0"/>
          </a:p>
        </p:txBody>
      </p:sp>
    </p:spTree>
    <p:extLst>
      <p:ext uri="{BB962C8B-B14F-4D97-AF65-F5344CB8AC3E}">
        <p14:creationId xmlns:p14="http://schemas.microsoft.com/office/powerpoint/2010/main" val="4130970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0080" y="850392"/>
            <a:ext cx="10908792" cy="892552"/>
          </a:xfrm>
          <a:prstGeom prst="rect">
            <a:avLst/>
          </a:prstGeom>
          <a:noFill/>
        </p:spPr>
        <p:txBody>
          <a:bodyPr wrap="square" rtlCol="0">
            <a:spAutoFit/>
          </a:bodyPr>
          <a:lstStyle/>
          <a:p>
            <a:pPr algn="ctr"/>
            <a:r>
              <a:rPr lang="en-US" sz="3200" dirty="0" smtClean="0">
                <a:solidFill>
                  <a:srgbClr val="0070C0"/>
                </a:solidFill>
              </a:rPr>
              <a:t>Pay Information</a:t>
            </a:r>
          </a:p>
          <a:p>
            <a:pPr algn="ctr"/>
            <a:r>
              <a:rPr lang="en-US" sz="2000" b="1" dirty="0" smtClean="0"/>
              <a:t>Paperless W2 Authorization &amp; Paperless EFT Authorization</a:t>
            </a:r>
            <a:endParaRPr lang="en-US" sz="2000" b="1" dirty="0"/>
          </a:p>
        </p:txBody>
      </p:sp>
      <p:pic>
        <p:nvPicPr>
          <p:cNvPr id="3" name="Picture 2"/>
          <p:cNvPicPr>
            <a:picLocks noChangeAspect="1"/>
          </p:cNvPicPr>
          <p:nvPr/>
        </p:nvPicPr>
        <p:blipFill>
          <a:blip r:embed="rId2"/>
          <a:stretch>
            <a:fillRect/>
          </a:stretch>
        </p:blipFill>
        <p:spPr>
          <a:xfrm>
            <a:off x="5149984" y="2328361"/>
            <a:ext cx="6161144" cy="1767088"/>
          </a:xfrm>
          <a:prstGeom prst="rect">
            <a:avLst/>
          </a:prstGeom>
        </p:spPr>
      </p:pic>
      <p:pic>
        <p:nvPicPr>
          <p:cNvPr id="4" name="Picture 3"/>
          <p:cNvPicPr>
            <a:picLocks noChangeAspect="1"/>
          </p:cNvPicPr>
          <p:nvPr/>
        </p:nvPicPr>
        <p:blipFill>
          <a:blip r:embed="rId3"/>
          <a:stretch>
            <a:fillRect/>
          </a:stretch>
        </p:blipFill>
        <p:spPr>
          <a:xfrm>
            <a:off x="5149984" y="4206240"/>
            <a:ext cx="6161145" cy="1783080"/>
          </a:xfrm>
          <a:prstGeom prst="rect">
            <a:avLst/>
          </a:prstGeom>
        </p:spPr>
      </p:pic>
      <p:sp>
        <p:nvSpPr>
          <p:cNvPr id="5" name="TextBox 4"/>
          <p:cNvSpPr txBox="1"/>
          <p:nvPr/>
        </p:nvSpPr>
        <p:spPr>
          <a:xfrm>
            <a:off x="1014984" y="2468880"/>
            <a:ext cx="3941064" cy="233910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000" b="1" dirty="0" smtClean="0">
                <a:solidFill>
                  <a:srgbClr val="00B050"/>
                </a:solidFill>
              </a:rPr>
              <a:t>Go Green!</a:t>
            </a:r>
          </a:p>
          <a:p>
            <a:pPr algn="ctr"/>
            <a:r>
              <a:rPr lang="en-US" b="1" dirty="0" smtClean="0"/>
              <a:t>You can now request to have your W2 and your EFT electronically.</a:t>
            </a:r>
          </a:p>
          <a:p>
            <a:pPr algn="ctr"/>
            <a:endParaRPr lang="en-US" b="1" dirty="0" smtClean="0"/>
          </a:p>
          <a:p>
            <a:pPr algn="ctr"/>
            <a:r>
              <a:rPr lang="en-US" b="1" dirty="0" smtClean="0"/>
              <a:t>Check the consent box and hit save and your EFT &amp; W2 will no longer print.  Simply log on and view or print them when and if you need them.</a:t>
            </a:r>
            <a:endParaRPr lang="en-US" b="1" dirty="0"/>
          </a:p>
        </p:txBody>
      </p:sp>
    </p:spTree>
    <p:extLst>
      <p:ext uri="{BB962C8B-B14F-4D97-AF65-F5344CB8AC3E}">
        <p14:creationId xmlns:p14="http://schemas.microsoft.com/office/powerpoint/2010/main" val="2746785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83244" y="2180179"/>
            <a:ext cx="1491276" cy="1982041"/>
          </a:xfrm>
          <a:prstGeom prst="rect">
            <a:avLst/>
          </a:prstGeom>
        </p:spPr>
      </p:pic>
      <p:pic>
        <p:nvPicPr>
          <p:cNvPr id="4" name="Picture 3"/>
          <p:cNvPicPr>
            <a:picLocks noChangeAspect="1"/>
          </p:cNvPicPr>
          <p:nvPr/>
        </p:nvPicPr>
        <p:blipFill>
          <a:blip r:embed="rId3"/>
          <a:stretch>
            <a:fillRect/>
          </a:stretch>
        </p:blipFill>
        <p:spPr>
          <a:xfrm>
            <a:off x="4774520" y="2011680"/>
            <a:ext cx="6629741" cy="4045158"/>
          </a:xfrm>
          <a:prstGeom prst="rect">
            <a:avLst/>
          </a:prstGeom>
        </p:spPr>
      </p:pic>
      <p:pic>
        <p:nvPicPr>
          <p:cNvPr id="5" name="Picture 4"/>
          <p:cNvPicPr>
            <a:picLocks noChangeAspect="1"/>
          </p:cNvPicPr>
          <p:nvPr/>
        </p:nvPicPr>
        <p:blipFill>
          <a:blip r:embed="rId4"/>
          <a:stretch>
            <a:fillRect/>
          </a:stretch>
        </p:blipFill>
        <p:spPr>
          <a:xfrm>
            <a:off x="773127" y="4430956"/>
            <a:ext cx="6724953" cy="1625882"/>
          </a:xfrm>
          <a:prstGeom prst="rect">
            <a:avLst/>
          </a:prstGeom>
        </p:spPr>
      </p:pic>
      <p:sp>
        <p:nvSpPr>
          <p:cNvPr id="6" name="TextBox 5"/>
          <p:cNvSpPr txBox="1"/>
          <p:nvPr/>
        </p:nvSpPr>
        <p:spPr>
          <a:xfrm>
            <a:off x="640080" y="850392"/>
            <a:ext cx="10908792" cy="892552"/>
          </a:xfrm>
          <a:prstGeom prst="rect">
            <a:avLst/>
          </a:prstGeom>
          <a:noFill/>
        </p:spPr>
        <p:txBody>
          <a:bodyPr wrap="square" rtlCol="0">
            <a:spAutoFit/>
          </a:bodyPr>
          <a:lstStyle/>
          <a:p>
            <a:pPr algn="ctr"/>
            <a:r>
              <a:rPr lang="en-US" sz="3200" dirty="0" smtClean="0">
                <a:solidFill>
                  <a:srgbClr val="0070C0"/>
                </a:solidFill>
              </a:rPr>
              <a:t>Job Information</a:t>
            </a:r>
          </a:p>
          <a:p>
            <a:pPr algn="ctr"/>
            <a:r>
              <a:rPr lang="en-US" sz="2000" b="1" dirty="0" smtClean="0"/>
              <a:t>Current Job &amp; Historical Jobs</a:t>
            </a:r>
            <a:endParaRPr lang="en-US" sz="2000" b="1" dirty="0"/>
          </a:p>
        </p:txBody>
      </p:sp>
      <p:sp>
        <p:nvSpPr>
          <p:cNvPr id="7" name="TextBox 6"/>
          <p:cNvSpPr txBox="1"/>
          <p:nvPr/>
        </p:nvSpPr>
        <p:spPr>
          <a:xfrm>
            <a:off x="773127" y="2011680"/>
            <a:ext cx="2436417" cy="230832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b="1" dirty="0" smtClean="0"/>
              <a:t>On these two links you can review your current position along with rates of pay.</a:t>
            </a:r>
          </a:p>
          <a:p>
            <a:pPr algn="ctr"/>
            <a:endParaRPr lang="en-US" b="1" dirty="0" smtClean="0"/>
          </a:p>
          <a:p>
            <a:pPr algn="ctr"/>
            <a:r>
              <a:rPr lang="en-US" b="1" dirty="0" smtClean="0"/>
              <a:t>On the Historical Jobs you can review your jobs history.</a:t>
            </a:r>
            <a:endParaRPr lang="en-US" b="1" dirty="0"/>
          </a:p>
        </p:txBody>
      </p:sp>
    </p:spTree>
    <p:extLst>
      <p:ext uri="{BB962C8B-B14F-4D97-AF65-F5344CB8AC3E}">
        <p14:creationId xmlns:p14="http://schemas.microsoft.com/office/powerpoint/2010/main" val="2676951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4360" y="886968"/>
            <a:ext cx="10908792" cy="892552"/>
          </a:xfrm>
          <a:prstGeom prst="rect">
            <a:avLst/>
          </a:prstGeom>
          <a:noFill/>
        </p:spPr>
        <p:txBody>
          <a:bodyPr wrap="square" rtlCol="0">
            <a:spAutoFit/>
          </a:bodyPr>
          <a:lstStyle/>
          <a:p>
            <a:pPr algn="ctr"/>
            <a:r>
              <a:rPr lang="en-US" sz="3200" dirty="0" smtClean="0">
                <a:solidFill>
                  <a:srgbClr val="0070C0"/>
                </a:solidFill>
              </a:rPr>
              <a:t>Job Information</a:t>
            </a:r>
          </a:p>
          <a:p>
            <a:pPr algn="ctr"/>
            <a:r>
              <a:rPr lang="en-US" sz="2000" b="1" dirty="0" smtClean="0"/>
              <a:t>Other links</a:t>
            </a:r>
            <a:endParaRPr lang="en-US" sz="2000" b="1" dirty="0"/>
          </a:p>
        </p:txBody>
      </p:sp>
      <p:sp>
        <p:nvSpPr>
          <p:cNvPr id="4" name="TextBox 3"/>
          <p:cNvSpPr txBox="1"/>
          <p:nvPr/>
        </p:nvSpPr>
        <p:spPr>
          <a:xfrm>
            <a:off x="1728216" y="2852928"/>
            <a:ext cx="4754880" cy="646331"/>
          </a:xfrm>
          <a:prstGeom prst="rect">
            <a:avLst/>
          </a:prstGeom>
          <a:noFill/>
        </p:spPr>
        <p:txBody>
          <a:bodyPr wrap="square" rtlCol="0">
            <a:spAutoFit/>
          </a:bodyPr>
          <a:lstStyle/>
          <a:p>
            <a:r>
              <a:rPr lang="en-US" dirty="0" smtClean="0"/>
              <a:t>The other links on the Job Information portion of employee online will be updated at a later date</a:t>
            </a:r>
            <a:endParaRPr lang="en-US" dirty="0"/>
          </a:p>
        </p:txBody>
      </p:sp>
      <p:pic>
        <p:nvPicPr>
          <p:cNvPr id="5" name="Picture 4"/>
          <p:cNvPicPr>
            <a:picLocks noChangeAspect="1"/>
          </p:cNvPicPr>
          <p:nvPr/>
        </p:nvPicPr>
        <p:blipFill>
          <a:blip r:embed="rId2"/>
          <a:stretch>
            <a:fillRect/>
          </a:stretch>
        </p:blipFill>
        <p:spPr>
          <a:xfrm>
            <a:off x="2918149" y="3829123"/>
            <a:ext cx="2222614" cy="2089257"/>
          </a:xfrm>
          <a:prstGeom prst="rect">
            <a:avLst/>
          </a:prstGeom>
        </p:spPr>
      </p:pic>
      <p:pic>
        <p:nvPicPr>
          <p:cNvPr id="6" name="Picture 5"/>
          <p:cNvPicPr>
            <a:picLocks noChangeAspect="1"/>
          </p:cNvPicPr>
          <p:nvPr/>
        </p:nvPicPr>
        <p:blipFill>
          <a:blip r:embed="rId3"/>
          <a:stretch>
            <a:fillRect/>
          </a:stretch>
        </p:blipFill>
        <p:spPr>
          <a:xfrm>
            <a:off x="7246706" y="2615183"/>
            <a:ext cx="2985430" cy="2925959"/>
          </a:xfrm>
          <a:prstGeom prst="rect">
            <a:avLst/>
          </a:prstGeom>
        </p:spPr>
      </p:pic>
    </p:spTree>
    <p:extLst>
      <p:ext uri="{BB962C8B-B14F-4D97-AF65-F5344CB8AC3E}">
        <p14:creationId xmlns:p14="http://schemas.microsoft.com/office/powerpoint/2010/main" val="3939609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descr="Image result for any questions"/>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Image result for any questions"/>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stretch>
            <a:fillRect/>
          </a:stretch>
        </p:blipFill>
        <p:spPr>
          <a:xfrm>
            <a:off x="1737360" y="1078283"/>
            <a:ext cx="8247888" cy="4792165"/>
          </a:xfrm>
          <a:prstGeom prst="rect">
            <a:avLst/>
          </a:prstGeom>
        </p:spPr>
      </p:pic>
    </p:spTree>
    <p:extLst>
      <p:ext uri="{BB962C8B-B14F-4D97-AF65-F5344CB8AC3E}">
        <p14:creationId xmlns:p14="http://schemas.microsoft.com/office/powerpoint/2010/main" val="4069332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1143000"/>
            <a:ext cx="3587497" cy="1536192"/>
          </a:xfrm>
        </p:spPr>
        <p:txBody>
          <a:bodyPr>
            <a:normAutofit/>
          </a:bodyPr>
          <a:lstStyle/>
          <a:p>
            <a:r>
              <a:rPr lang="en-US" b="1" dirty="0" smtClean="0"/>
              <a:t>How To Access Employee Online</a:t>
            </a:r>
            <a:endParaRPr lang="en-US" b="1" dirty="0"/>
          </a:p>
        </p:txBody>
      </p:sp>
      <p:sp>
        <p:nvSpPr>
          <p:cNvPr id="6" name="Text Placeholder 5"/>
          <p:cNvSpPr>
            <a:spLocks noGrp="1"/>
          </p:cNvSpPr>
          <p:nvPr>
            <p:ph type="body" sz="half" idx="2"/>
          </p:nvPr>
        </p:nvSpPr>
        <p:spPr>
          <a:xfrm>
            <a:off x="905257" y="2752344"/>
            <a:ext cx="4535424" cy="2633472"/>
          </a:xfrm>
        </p:spPr>
        <p:style>
          <a:lnRef idx="2">
            <a:schemeClr val="accent3"/>
          </a:lnRef>
          <a:fillRef idx="1">
            <a:schemeClr val="lt1"/>
          </a:fillRef>
          <a:effectRef idx="0">
            <a:schemeClr val="accent3"/>
          </a:effectRef>
          <a:fontRef idx="minor">
            <a:schemeClr val="dk1"/>
          </a:fontRef>
        </p:style>
        <p:txBody>
          <a:bodyPr>
            <a:normAutofit/>
          </a:bodyPr>
          <a:lstStyle/>
          <a:p>
            <a:r>
              <a:rPr lang="en-US" b="1" dirty="0" smtClean="0"/>
              <a:t>There are currently two links available to enter into employee online on the County of Imperial’s webpage:</a:t>
            </a:r>
          </a:p>
          <a:p>
            <a:pPr marL="342900" indent="-342900" algn="l">
              <a:buAutoNum type="arabicPeriod"/>
            </a:pPr>
            <a:r>
              <a:rPr lang="en-US" b="1" dirty="0" smtClean="0"/>
              <a:t>Thru the Employees Only link                (Not available for extra help)</a:t>
            </a:r>
          </a:p>
          <a:p>
            <a:pPr marL="342900" indent="-342900" algn="l">
              <a:buAutoNum type="arabicPeriod"/>
            </a:pPr>
            <a:r>
              <a:rPr lang="en-US" b="1" dirty="0" smtClean="0"/>
              <a:t>Thru the Auditor Controllers Office which you can locate via the Department Directory. (Available to all employees)</a:t>
            </a:r>
            <a:endParaRPr lang="en-US" b="1" dirty="0"/>
          </a:p>
        </p:txBody>
      </p:sp>
      <p:pic>
        <p:nvPicPr>
          <p:cNvPr id="8" name="Picture Placeholder 7"/>
          <p:cNvPicPr>
            <a:picLocks noGrp="1" noChangeAspect="1"/>
          </p:cNvPicPr>
          <p:nvPr>
            <p:ph type="pic" idx="1"/>
          </p:nvPr>
        </p:nvPicPr>
        <p:blipFill>
          <a:blip r:embed="rId2"/>
          <a:srcRect l="34939" r="34939"/>
          <a:stretch>
            <a:fillRect/>
          </a:stretch>
        </p:blipFill>
        <p:spPr>
          <a:xfrm>
            <a:off x="13072061" y="5385816"/>
            <a:ext cx="390406" cy="430784"/>
          </a:xfrm>
          <a:prstGeom prst="rect">
            <a:avLst/>
          </a:prstGeom>
        </p:spPr>
      </p:pic>
      <p:pic>
        <p:nvPicPr>
          <p:cNvPr id="9" name="Picture 8"/>
          <p:cNvPicPr>
            <a:picLocks noChangeAspect="1"/>
          </p:cNvPicPr>
          <p:nvPr/>
        </p:nvPicPr>
        <p:blipFill>
          <a:blip r:embed="rId2"/>
          <a:stretch>
            <a:fillRect/>
          </a:stretch>
        </p:blipFill>
        <p:spPr>
          <a:xfrm>
            <a:off x="5652587" y="2752344"/>
            <a:ext cx="5453691" cy="2560320"/>
          </a:xfrm>
          <a:prstGeom prst="rect">
            <a:avLst/>
          </a:prstGeom>
        </p:spPr>
      </p:pic>
      <p:sp>
        <p:nvSpPr>
          <p:cNvPr id="10" name="TextBox 9"/>
          <p:cNvSpPr txBox="1"/>
          <p:nvPr/>
        </p:nvSpPr>
        <p:spPr>
          <a:xfrm>
            <a:off x="2093976" y="859536"/>
            <a:ext cx="7671816" cy="584775"/>
          </a:xfrm>
          <a:prstGeom prst="rect">
            <a:avLst/>
          </a:prstGeom>
          <a:noFill/>
        </p:spPr>
        <p:txBody>
          <a:bodyPr wrap="square" rtlCol="0">
            <a:spAutoFit/>
          </a:bodyPr>
          <a:lstStyle/>
          <a:p>
            <a:pPr algn="ctr"/>
            <a:r>
              <a:rPr lang="en-US" sz="3200" b="1" dirty="0" smtClean="0">
                <a:solidFill>
                  <a:srgbClr val="0070C0"/>
                </a:solidFill>
              </a:rPr>
              <a:t>Employee Online Setup</a:t>
            </a:r>
            <a:endParaRPr lang="en-US" sz="3200" b="1" dirty="0">
              <a:solidFill>
                <a:srgbClr val="0070C0"/>
              </a:solidFill>
            </a:endParaRPr>
          </a:p>
        </p:txBody>
      </p:sp>
    </p:spTree>
    <p:extLst>
      <p:ext uri="{BB962C8B-B14F-4D97-AF65-F5344CB8AC3E}">
        <p14:creationId xmlns:p14="http://schemas.microsoft.com/office/powerpoint/2010/main" val="80693762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8" y="1856400"/>
            <a:ext cx="2645665" cy="1444584"/>
          </a:xfrm>
        </p:spPr>
        <p:style>
          <a:lnRef idx="2">
            <a:schemeClr val="accent3"/>
          </a:lnRef>
          <a:fillRef idx="1">
            <a:schemeClr val="lt1"/>
          </a:fillRef>
          <a:effectRef idx="0">
            <a:schemeClr val="accent3"/>
          </a:effectRef>
          <a:fontRef idx="minor">
            <a:schemeClr val="dk1"/>
          </a:fontRef>
        </p:style>
        <p:txBody>
          <a:bodyPr/>
          <a:lstStyle/>
          <a:p>
            <a:r>
              <a:rPr lang="en-US" dirty="0" smtClean="0"/>
              <a:t>Click on the </a:t>
            </a:r>
            <a:br>
              <a:rPr lang="en-US" dirty="0" smtClean="0"/>
            </a:br>
            <a:r>
              <a:rPr lang="en-US" dirty="0" smtClean="0"/>
              <a:t>Employee online link </a:t>
            </a:r>
            <a:endParaRPr lang="en-US" dirty="0"/>
          </a:p>
        </p:txBody>
      </p:sp>
      <p:sp>
        <p:nvSpPr>
          <p:cNvPr id="4" name="Text Placeholder 3"/>
          <p:cNvSpPr>
            <a:spLocks noGrp="1"/>
          </p:cNvSpPr>
          <p:nvPr>
            <p:ph type="body" sz="half" idx="2"/>
          </p:nvPr>
        </p:nvSpPr>
        <p:spPr>
          <a:xfrm>
            <a:off x="1295400" y="4590288"/>
            <a:ext cx="1475232" cy="987552"/>
          </a:xfrm>
        </p:spPr>
        <p:txBody>
          <a:bodyPr>
            <a:normAutofit/>
          </a:bodyPr>
          <a:lstStyle/>
          <a:p>
            <a:pPr algn="r"/>
            <a:r>
              <a:rPr lang="en-US" b="1" dirty="0" smtClean="0"/>
              <a:t>Employee Online link</a:t>
            </a:r>
          </a:p>
          <a:p>
            <a:endParaRPr lang="en-US" b="1" dirty="0"/>
          </a:p>
        </p:txBody>
      </p:sp>
      <p:pic>
        <p:nvPicPr>
          <p:cNvPr id="5" name="Picture Placeholder 4"/>
          <p:cNvPicPr>
            <a:picLocks noGrp="1" noChangeAspect="1"/>
          </p:cNvPicPr>
          <p:nvPr>
            <p:ph type="pic" idx="1"/>
          </p:nvPr>
        </p:nvPicPr>
        <p:blipFill>
          <a:blip r:embed="rId2"/>
          <a:srcRect l="35010" r="35010"/>
          <a:stretch>
            <a:fillRect/>
          </a:stretch>
        </p:blipFill>
        <p:spPr>
          <a:xfrm>
            <a:off x="4133088" y="722376"/>
            <a:ext cx="7260335" cy="5349240"/>
          </a:xfrm>
          <a:prstGeom prst="rect">
            <a:avLst/>
          </a:prstGeom>
        </p:spPr>
      </p:pic>
    </p:spTree>
    <p:extLst>
      <p:ext uri="{BB962C8B-B14F-4D97-AF65-F5344CB8AC3E}">
        <p14:creationId xmlns:p14="http://schemas.microsoft.com/office/powerpoint/2010/main" val="179510759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868680" y="1818429"/>
            <a:ext cx="4937760" cy="707886"/>
          </a:xfrm>
          <a:prstGeom prst="rect">
            <a:avLst/>
          </a:prstGeom>
          <a:noFill/>
        </p:spPr>
        <p:txBody>
          <a:bodyPr wrap="square" rtlCol="0">
            <a:spAutoFit/>
          </a:bodyPr>
          <a:lstStyle/>
          <a:p>
            <a:pPr algn="ctr"/>
            <a:r>
              <a:rPr lang="en-US" sz="4000" b="1" dirty="0" smtClean="0"/>
              <a:t>How to Login</a:t>
            </a:r>
            <a:endParaRPr lang="en-US" sz="4000" b="1" dirty="0"/>
          </a:p>
        </p:txBody>
      </p:sp>
      <p:sp>
        <p:nvSpPr>
          <p:cNvPr id="14" name="TextBox 13"/>
          <p:cNvSpPr txBox="1"/>
          <p:nvPr/>
        </p:nvSpPr>
        <p:spPr>
          <a:xfrm>
            <a:off x="1316736" y="2980944"/>
            <a:ext cx="5742432" cy="230832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b="1" dirty="0" smtClean="0"/>
              <a:t>Login:  Use your employee ID</a:t>
            </a:r>
          </a:p>
          <a:p>
            <a:endParaRPr lang="en-US" b="1" dirty="0" smtClean="0"/>
          </a:p>
          <a:p>
            <a:r>
              <a:rPr lang="en-US" b="1" dirty="0" smtClean="0"/>
              <a:t>Password: </a:t>
            </a:r>
          </a:p>
          <a:p>
            <a:r>
              <a:rPr lang="en-US" b="1" dirty="0"/>
              <a:t>F</a:t>
            </a:r>
            <a:r>
              <a:rPr lang="en-US" b="1" dirty="0" smtClean="0"/>
              <a:t>or employees hired prior to October 2015</a:t>
            </a:r>
          </a:p>
          <a:p>
            <a:r>
              <a:rPr lang="en-US" b="1" dirty="0" smtClean="0"/>
              <a:t>the first time you log in your password will be your SSN.</a:t>
            </a:r>
          </a:p>
          <a:p>
            <a:endParaRPr lang="en-US" b="1" dirty="0" smtClean="0"/>
          </a:p>
          <a:p>
            <a:r>
              <a:rPr lang="en-US" b="1" dirty="0" smtClean="0"/>
              <a:t>For employees hired after October 1, 2015 your password will be the last 4 digits of your SSN.</a:t>
            </a:r>
          </a:p>
        </p:txBody>
      </p:sp>
      <p:pic>
        <p:nvPicPr>
          <p:cNvPr id="2" name="Picture 1"/>
          <p:cNvPicPr>
            <a:picLocks noChangeAspect="1"/>
          </p:cNvPicPr>
          <p:nvPr/>
        </p:nvPicPr>
        <p:blipFill>
          <a:blip r:embed="rId2"/>
          <a:stretch>
            <a:fillRect/>
          </a:stretch>
        </p:blipFill>
        <p:spPr>
          <a:xfrm>
            <a:off x="7059168" y="740665"/>
            <a:ext cx="4512667" cy="2459735"/>
          </a:xfrm>
          <a:prstGeom prst="rect">
            <a:avLst/>
          </a:prstGeom>
        </p:spPr>
      </p:pic>
      <p:sp>
        <p:nvSpPr>
          <p:cNvPr id="3" name="TextBox 2"/>
          <p:cNvSpPr txBox="1"/>
          <p:nvPr/>
        </p:nvSpPr>
        <p:spPr>
          <a:xfrm>
            <a:off x="7434072" y="3673441"/>
            <a:ext cx="3904489"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i="1" dirty="0" smtClean="0"/>
              <a:t>Also if you forget your password this is where you can reset it if you have an email address on your profile.</a:t>
            </a:r>
            <a:endParaRPr lang="en-US" i="1" dirty="0"/>
          </a:p>
        </p:txBody>
      </p:sp>
      <p:cxnSp>
        <p:nvCxnSpPr>
          <p:cNvPr id="5" name="Straight Arrow Connector 4"/>
          <p:cNvCxnSpPr/>
          <p:nvPr/>
        </p:nvCxnSpPr>
        <p:spPr>
          <a:xfrm flipH="1" flipV="1">
            <a:off x="9070848" y="2327148"/>
            <a:ext cx="73152" cy="1307592"/>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42081078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38528" y="1097280"/>
            <a:ext cx="8055864" cy="1015663"/>
          </a:xfrm>
          <a:prstGeom prst="rect">
            <a:avLst/>
          </a:prstGeom>
          <a:noFill/>
        </p:spPr>
        <p:txBody>
          <a:bodyPr wrap="square" rtlCol="0">
            <a:spAutoFit/>
          </a:bodyPr>
          <a:lstStyle/>
          <a:p>
            <a:pPr algn="ctr"/>
            <a:r>
              <a:rPr lang="en-US" sz="6000" dirty="0" smtClean="0"/>
              <a:t>Password Setup</a:t>
            </a:r>
            <a:endParaRPr lang="en-US" sz="6000" dirty="0"/>
          </a:p>
        </p:txBody>
      </p:sp>
      <p:sp>
        <p:nvSpPr>
          <p:cNvPr id="6" name="TextBox 5"/>
          <p:cNvSpPr txBox="1"/>
          <p:nvPr/>
        </p:nvSpPr>
        <p:spPr>
          <a:xfrm>
            <a:off x="1463040" y="5468112"/>
            <a:ext cx="8951976" cy="646331"/>
          </a:xfrm>
          <a:prstGeom prst="rect">
            <a:avLst/>
          </a:prstGeom>
          <a:noFill/>
        </p:spPr>
        <p:txBody>
          <a:bodyPr wrap="square" rtlCol="0">
            <a:spAutoFit/>
          </a:bodyPr>
          <a:lstStyle/>
          <a:p>
            <a:pPr algn="ctr"/>
            <a:r>
              <a:rPr lang="en-US" b="1" i="1" dirty="0" smtClean="0"/>
              <a:t>*(If you forget or lose your password use the forgot login and enter the email address that you entered on your Home Address link or contact the Auditor’s Office to have it reset)</a:t>
            </a:r>
            <a:endParaRPr lang="en-US" b="1" i="1" dirty="0"/>
          </a:p>
        </p:txBody>
      </p:sp>
      <p:pic>
        <p:nvPicPr>
          <p:cNvPr id="7" name="Picture 6"/>
          <p:cNvPicPr>
            <a:picLocks noChangeAspect="1"/>
          </p:cNvPicPr>
          <p:nvPr/>
        </p:nvPicPr>
        <p:blipFill>
          <a:blip r:embed="rId2"/>
          <a:stretch>
            <a:fillRect/>
          </a:stretch>
        </p:blipFill>
        <p:spPr>
          <a:xfrm>
            <a:off x="1625114" y="2006908"/>
            <a:ext cx="9030164" cy="2825895"/>
          </a:xfrm>
          <a:prstGeom prst="rect">
            <a:avLst/>
          </a:prstGeom>
        </p:spPr>
      </p:pic>
    </p:spTree>
    <p:extLst>
      <p:ext uri="{BB962C8B-B14F-4D97-AF65-F5344CB8AC3E}">
        <p14:creationId xmlns:p14="http://schemas.microsoft.com/office/powerpoint/2010/main" val="330216110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58568" y="877824"/>
            <a:ext cx="6830568" cy="892552"/>
          </a:xfrm>
          <a:prstGeom prst="rect">
            <a:avLst/>
          </a:prstGeom>
          <a:noFill/>
        </p:spPr>
        <p:txBody>
          <a:bodyPr wrap="square" rtlCol="0">
            <a:spAutoFit/>
          </a:bodyPr>
          <a:lstStyle/>
          <a:p>
            <a:pPr algn="ctr"/>
            <a:r>
              <a:rPr lang="en-US" sz="3200" b="1" dirty="0" smtClean="0">
                <a:solidFill>
                  <a:srgbClr val="0070C0"/>
                </a:solidFill>
              </a:rPr>
              <a:t>EO HOME</a:t>
            </a:r>
          </a:p>
          <a:p>
            <a:pPr algn="ctr"/>
            <a:r>
              <a:rPr lang="en-US" sz="2000" b="1" dirty="0" smtClean="0"/>
              <a:t>Message Page</a:t>
            </a:r>
            <a:endParaRPr lang="en-US" sz="2000" b="1" dirty="0"/>
          </a:p>
        </p:txBody>
      </p:sp>
      <p:pic>
        <p:nvPicPr>
          <p:cNvPr id="3" name="Picture 2"/>
          <p:cNvPicPr>
            <a:picLocks noChangeAspect="1"/>
          </p:cNvPicPr>
          <p:nvPr/>
        </p:nvPicPr>
        <p:blipFill>
          <a:blip r:embed="rId2"/>
          <a:stretch>
            <a:fillRect/>
          </a:stretch>
        </p:blipFill>
        <p:spPr>
          <a:xfrm>
            <a:off x="3575304" y="1922562"/>
            <a:ext cx="7657558" cy="3985183"/>
          </a:xfrm>
          <a:prstGeom prst="rect">
            <a:avLst/>
          </a:prstGeom>
        </p:spPr>
      </p:pic>
      <p:sp>
        <p:nvSpPr>
          <p:cNvPr id="5" name="TextBox 4"/>
          <p:cNvSpPr txBox="1"/>
          <p:nvPr/>
        </p:nvSpPr>
        <p:spPr>
          <a:xfrm>
            <a:off x="768096" y="2048256"/>
            <a:ext cx="2660904" cy="34163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b="1" dirty="0" smtClean="0"/>
              <a:t>When you log into Employee Online you are brought to the Message Page.</a:t>
            </a:r>
          </a:p>
          <a:p>
            <a:pPr algn="ctr"/>
            <a:endParaRPr lang="en-US" b="1" dirty="0" smtClean="0"/>
          </a:p>
          <a:p>
            <a:pPr algn="ctr"/>
            <a:r>
              <a:rPr lang="en-US" b="1" dirty="0" smtClean="0"/>
              <a:t>  This is where you can find out what your next payday will be</a:t>
            </a:r>
          </a:p>
          <a:p>
            <a:pPr algn="ctr"/>
            <a:r>
              <a:rPr lang="en-US" b="1" dirty="0" smtClean="0"/>
              <a:t> &amp;</a:t>
            </a:r>
          </a:p>
          <a:p>
            <a:pPr algn="ctr"/>
            <a:r>
              <a:rPr lang="en-US" b="1" dirty="0" smtClean="0"/>
              <a:t> cutoff times for requests submitted on employee online.</a:t>
            </a:r>
            <a:endParaRPr lang="en-US" b="1" dirty="0"/>
          </a:p>
        </p:txBody>
      </p:sp>
    </p:spTree>
    <p:extLst>
      <p:ext uri="{BB962C8B-B14F-4D97-AF65-F5344CB8AC3E}">
        <p14:creationId xmlns:p14="http://schemas.microsoft.com/office/powerpoint/2010/main" val="36389664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30368" y="752058"/>
            <a:ext cx="5848651" cy="2325740"/>
          </a:xfrm>
          <a:prstGeom prst="rect">
            <a:avLst/>
          </a:prstGeom>
        </p:spPr>
      </p:pic>
      <p:pic>
        <p:nvPicPr>
          <p:cNvPr id="3" name="Picture 2"/>
          <p:cNvPicPr>
            <a:picLocks noChangeAspect="1"/>
          </p:cNvPicPr>
          <p:nvPr/>
        </p:nvPicPr>
        <p:blipFill>
          <a:blip r:embed="rId3"/>
          <a:stretch>
            <a:fillRect/>
          </a:stretch>
        </p:blipFill>
        <p:spPr>
          <a:xfrm>
            <a:off x="2153412" y="3432369"/>
            <a:ext cx="6153912" cy="2565608"/>
          </a:xfrm>
          <a:prstGeom prst="rect">
            <a:avLst/>
          </a:prstGeom>
        </p:spPr>
      </p:pic>
      <p:sp>
        <p:nvSpPr>
          <p:cNvPr id="4" name="TextBox 3"/>
          <p:cNvSpPr txBox="1"/>
          <p:nvPr/>
        </p:nvSpPr>
        <p:spPr>
          <a:xfrm>
            <a:off x="1261872" y="877824"/>
            <a:ext cx="3547872" cy="2185214"/>
          </a:xfrm>
          <a:prstGeom prst="rect">
            <a:avLst/>
          </a:prstGeom>
          <a:noFill/>
        </p:spPr>
        <p:txBody>
          <a:bodyPr wrap="square" rtlCol="0">
            <a:spAutoFit/>
          </a:bodyPr>
          <a:lstStyle/>
          <a:p>
            <a:pPr algn="ctr"/>
            <a:r>
              <a:rPr lang="en-US" sz="3200" b="1" dirty="0" smtClean="0">
                <a:solidFill>
                  <a:srgbClr val="0070C0"/>
                </a:solidFill>
              </a:rPr>
              <a:t>EO HOME</a:t>
            </a:r>
          </a:p>
          <a:p>
            <a:pPr algn="ctr"/>
            <a:endParaRPr lang="en-US" sz="3200" b="1" dirty="0" smtClean="0">
              <a:solidFill>
                <a:srgbClr val="0070C0"/>
              </a:solidFill>
            </a:endParaRPr>
          </a:p>
          <a:p>
            <a:pPr algn="ctr"/>
            <a:r>
              <a:rPr lang="en-US" sz="2000" b="1" dirty="0" smtClean="0"/>
              <a:t>Employee Directory &amp; Employee Forms</a:t>
            </a:r>
          </a:p>
          <a:p>
            <a:pPr algn="ctr"/>
            <a:endParaRPr lang="en-US" sz="3200" b="1" dirty="0">
              <a:solidFill>
                <a:srgbClr val="0070C0"/>
              </a:solidFill>
            </a:endParaRPr>
          </a:p>
        </p:txBody>
      </p:sp>
      <p:pic>
        <p:nvPicPr>
          <p:cNvPr id="5" name="Picture 4"/>
          <p:cNvPicPr>
            <a:picLocks noChangeAspect="1"/>
          </p:cNvPicPr>
          <p:nvPr/>
        </p:nvPicPr>
        <p:blipFill>
          <a:blip r:embed="rId4"/>
          <a:stretch>
            <a:fillRect/>
          </a:stretch>
        </p:blipFill>
        <p:spPr>
          <a:xfrm>
            <a:off x="8942832" y="3702247"/>
            <a:ext cx="1955983" cy="2238902"/>
          </a:xfrm>
          <a:prstGeom prst="rect">
            <a:avLst/>
          </a:prstGeom>
        </p:spPr>
        <p:style>
          <a:lnRef idx="2">
            <a:schemeClr val="accent3"/>
          </a:lnRef>
          <a:fillRef idx="1">
            <a:schemeClr val="lt1"/>
          </a:fillRef>
          <a:effectRef idx="0">
            <a:schemeClr val="accent3"/>
          </a:effectRef>
          <a:fontRef idx="minor">
            <a:schemeClr val="dk1"/>
          </a:fontRef>
        </p:style>
      </p:pic>
      <p:sp>
        <p:nvSpPr>
          <p:cNvPr id="6" name="Right Arrow 5"/>
          <p:cNvSpPr/>
          <p:nvPr/>
        </p:nvSpPr>
        <p:spPr>
          <a:xfrm>
            <a:off x="8154693" y="4657106"/>
            <a:ext cx="882396" cy="32918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291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56701" y="857839"/>
            <a:ext cx="6655324" cy="1384995"/>
          </a:xfrm>
          <a:prstGeom prst="rect">
            <a:avLst/>
          </a:prstGeom>
          <a:noFill/>
        </p:spPr>
        <p:txBody>
          <a:bodyPr wrap="square" rtlCol="0">
            <a:spAutoFit/>
          </a:bodyPr>
          <a:lstStyle/>
          <a:p>
            <a:pPr algn="ctr"/>
            <a:r>
              <a:rPr lang="en-US" sz="3200" b="1" dirty="0" smtClean="0">
                <a:solidFill>
                  <a:srgbClr val="0070C0"/>
                </a:solidFill>
              </a:rPr>
              <a:t>Personal Information</a:t>
            </a:r>
          </a:p>
          <a:p>
            <a:pPr algn="ctr"/>
            <a:r>
              <a:rPr lang="en-US" sz="2000" b="1" dirty="0" smtClean="0"/>
              <a:t>Home Address</a:t>
            </a:r>
          </a:p>
          <a:p>
            <a:pPr algn="ctr"/>
            <a:endParaRPr lang="en-US" sz="3200" b="1" dirty="0">
              <a:solidFill>
                <a:srgbClr val="0070C0"/>
              </a:solidFill>
            </a:endParaRPr>
          </a:p>
        </p:txBody>
      </p:sp>
      <p:cxnSp>
        <p:nvCxnSpPr>
          <p:cNvPr id="6" name="Straight Arrow Connector 5"/>
          <p:cNvCxnSpPr/>
          <p:nvPr/>
        </p:nvCxnSpPr>
        <p:spPr>
          <a:xfrm flipH="1">
            <a:off x="2039112" y="3114147"/>
            <a:ext cx="1426464" cy="201168"/>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pic>
        <p:nvPicPr>
          <p:cNvPr id="4" name="Picture 3"/>
          <p:cNvPicPr>
            <a:picLocks noChangeAspect="1"/>
          </p:cNvPicPr>
          <p:nvPr/>
        </p:nvPicPr>
        <p:blipFill>
          <a:blip r:embed="rId2"/>
          <a:stretch>
            <a:fillRect/>
          </a:stretch>
        </p:blipFill>
        <p:spPr>
          <a:xfrm>
            <a:off x="1365012" y="1719073"/>
            <a:ext cx="9159731" cy="4372162"/>
          </a:xfrm>
          <a:prstGeom prst="rect">
            <a:avLst/>
          </a:prstGeom>
        </p:spPr>
      </p:pic>
    </p:spTree>
    <p:extLst>
      <p:ext uri="{BB962C8B-B14F-4D97-AF65-F5344CB8AC3E}">
        <p14:creationId xmlns:p14="http://schemas.microsoft.com/office/powerpoint/2010/main" val="40098161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HELLY~1\AppData\Local\Temp\SNAGHTML2bcda7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0736" y="2291546"/>
            <a:ext cx="9359004" cy="29022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20125" y="857839"/>
            <a:ext cx="6650139" cy="584775"/>
          </a:xfrm>
          <a:prstGeom prst="rect">
            <a:avLst/>
          </a:prstGeom>
          <a:noFill/>
        </p:spPr>
        <p:txBody>
          <a:bodyPr wrap="square" rtlCol="0">
            <a:spAutoFit/>
          </a:bodyPr>
          <a:lstStyle/>
          <a:p>
            <a:pPr algn="ctr"/>
            <a:r>
              <a:rPr lang="en-US" sz="3200" b="1" dirty="0" smtClean="0">
                <a:solidFill>
                  <a:srgbClr val="0070C0"/>
                </a:solidFill>
              </a:rPr>
              <a:t>Personal Information Cont.</a:t>
            </a:r>
            <a:endParaRPr lang="en-US" sz="3200" b="1" dirty="0">
              <a:solidFill>
                <a:srgbClr val="0070C0"/>
              </a:solidFill>
            </a:endParaRPr>
          </a:p>
        </p:txBody>
      </p:sp>
      <p:sp>
        <p:nvSpPr>
          <p:cNvPr id="3" name="TextBox 2"/>
          <p:cNvSpPr txBox="1"/>
          <p:nvPr/>
        </p:nvSpPr>
        <p:spPr>
          <a:xfrm>
            <a:off x="1815508" y="1353878"/>
            <a:ext cx="8714232"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b="1" dirty="0" smtClean="0"/>
              <a:t> Emergency Info can be updated or edited from these screens:  </a:t>
            </a:r>
          </a:p>
          <a:p>
            <a:pPr algn="ctr"/>
            <a:r>
              <a:rPr lang="en-US" b="1" dirty="0" smtClean="0"/>
              <a:t>Double click on a name to edit or select Add button for additions</a:t>
            </a:r>
            <a:endParaRPr lang="en-US" b="1" dirty="0"/>
          </a:p>
        </p:txBody>
      </p:sp>
    </p:spTree>
    <p:extLst>
      <p:ext uri="{BB962C8B-B14F-4D97-AF65-F5344CB8AC3E}">
        <p14:creationId xmlns:p14="http://schemas.microsoft.com/office/powerpoint/2010/main" val="1160918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567</TotalTime>
  <Words>660</Words>
  <Application>Microsoft Macintosh PowerPoint</Application>
  <PresentationFormat>Custom</PresentationFormat>
  <Paragraphs>76</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Organic</vt:lpstr>
      <vt:lpstr>Introducing Employee Online</vt:lpstr>
      <vt:lpstr>How To Access Employee Online</vt:lpstr>
      <vt:lpstr>Click on the  Employee online link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Employee Online</dc:title>
  <dc:creator>Shelly Smail</dc:creator>
  <cp:lastModifiedBy>Leonel Ibarra</cp:lastModifiedBy>
  <cp:revision>36</cp:revision>
  <cp:lastPrinted>2016-06-20T21:19:48Z</cp:lastPrinted>
  <dcterms:created xsi:type="dcterms:W3CDTF">2016-06-16T20:34:54Z</dcterms:created>
  <dcterms:modified xsi:type="dcterms:W3CDTF">2017-02-01T19:22:06Z</dcterms:modified>
</cp:coreProperties>
</file>